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2" r:id="rId2"/>
    <p:sldId id="256" r:id="rId3"/>
    <p:sldId id="274" r:id="rId4"/>
    <p:sldId id="258" r:id="rId5"/>
    <p:sldId id="280" r:id="rId6"/>
    <p:sldId id="260" r:id="rId7"/>
    <p:sldId id="284" r:id="rId8"/>
    <p:sldId id="261" r:id="rId9"/>
    <p:sldId id="289" r:id="rId10"/>
    <p:sldId id="263" r:id="rId11"/>
    <p:sldId id="276" r:id="rId12"/>
    <p:sldId id="266" r:id="rId13"/>
    <p:sldId id="286" r:id="rId14"/>
    <p:sldId id="268" r:id="rId15"/>
    <p:sldId id="290" r:id="rId16"/>
    <p:sldId id="271" r:id="rId17"/>
    <p:sldId id="278" r:id="rId18"/>
    <p:sldId id="291" r:id="rId19"/>
    <p:sldId id="288"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94660"/>
  </p:normalViewPr>
  <p:slideViewPr>
    <p:cSldViewPr>
      <p:cViewPr>
        <p:scale>
          <a:sx n="46" d="100"/>
          <a:sy n="46" d="100"/>
        </p:scale>
        <p:origin x="-1218" y="-5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859B0DE-BDDF-4E66-92F1-C4487BEE1EC3}" type="slidenum">
              <a:rPr lang="en-US"/>
              <a:pPr>
                <a:defRPr/>
              </a:pPr>
              <a:t>‹#›</a:t>
            </a:fld>
            <a:endParaRPr lang="en-US" dirty="0"/>
          </a:p>
        </p:txBody>
      </p:sp>
    </p:spTree>
    <p:extLst>
      <p:ext uri="{BB962C8B-B14F-4D97-AF65-F5344CB8AC3E}">
        <p14:creationId xmlns:p14="http://schemas.microsoft.com/office/powerpoint/2010/main" val="13959788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D8CA44E-3DDC-49E3-BAE1-E31704C0E5DE}" type="slidenum">
              <a:rPr lang="en-US" smtClean="0"/>
              <a:pPr/>
              <a:t>2</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67E9C4B-2A22-45ED-B39F-6A312C30F460}" type="slidenum">
              <a:rPr lang="en-US" smtClean="0"/>
              <a:pPr/>
              <a:t>11</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91C8787-ABFD-4968-82A1-27ADF5E8CCAA}" type="slidenum">
              <a:rPr lang="en-US" smtClean="0"/>
              <a:pPr/>
              <a:t>12</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9B69E7C-70B0-4694-A6B2-679D75CA21F5}" type="slidenum">
              <a:rPr lang="en-US" smtClean="0"/>
              <a:pPr/>
              <a:t>13</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E8D43598-B8BA-42F4-A4CB-D6F9F1619E5F}" type="slidenum">
              <a:rPr lang="en-US" smtClean="0"/>
              <a:pPr/>
              <a:t>14</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95AE396-8064-4DE2-8AC4-DA1926648C16}" type="slidenum">
              <a:rPr lang="en-US" smtClean="0"/>
              <a:pPr/>
              <a:t>15</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9F36B076-C27E-4D09-84DF-43A642226A22}" type="slidenum">
              <a:rPr lang="en-US" smtClean="0"/>
              <a:pPr/>
              <a:t>16</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B6347FBC-5010-4EC2-8B45-95F2868FA745}" type="slidenum">
              <a:rPr lang="en-US" smtClean="0"/>
              <a:pPr/>
              <a:t>17</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5628FD9-21F1-47D6-9FD1-CD7F484F1E30}" type="slidenum">
              <a:rPr lang="en-US" smtClean="0"/>
              <a:pPr/>
              <a:t>19</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261B7F5-3B56-4F24-B0F8-A92D27FADFFF}" type="slidenum">
              <a:rPr lang="en-US" smtClean="0"/>
              <a:pPr/>
              <a:t>3</a:t>
            </a:fld>
            <a:endParaRPr lang="en-US" dirty="0"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74855A7D-9240-4055-BC2E-43AE92227149}" type="slidenum">
              <a:rPr lang="en-US" smtClean="0"/>
              <a:pPr/>
              <a:t>4</a:t>
            </a:fld>
            <a:endParaRPr lang="en-US" dirty="0"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DBE5F9A-570D-4492-B4B2-A4BD990132F7}" type="slidenum">
              <a:rPr lang="en-US" smtClean="0"/>
              <a:pPr/>
              <a:t>5</a:t>
            </a:fld>
            <a:endParaRPr lang="en-US" dirty="0"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F2FA0A8-1F76-4FFB-85DE-B3A3EC745A1D}" type="slidenum">
              <a:rPr lang="en-US" smtClean="0"/>
              <a:pPr/>
              <a:t>6</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29271B3B-278A-40C6-A276-A980F923608E}" type="slidenum">
              <a:rPr lang="en-US" smtClean="0"/>
              <a:pPr/>
              <a:t>7</a:t>
            </a:fld>
            <a:endParaRPr lang="en-US" dirty="0"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00C380D5-A995-4598-B267-BB1BEA0346A9}" type="slidenum">
              <a:rPr lang="en-US" smtClean="0"/>
              <a:pPr/>
              <a:t>8</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B42AB97B-4915-4412-B12E-C0823D675255}" type="slidenum">
              <a:rPr lang="en-US" smtClean="0"/>
              <a:pPr/>
              <a:t>9</a:t>
            </a:fld>
            <a:endParaRPr lang="en-US" dirty="0"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3EBBCD03-DFAE-4D66-8AF8-2FB3B950B440}" type="slidenum">
              <a:rPr lang="en-US" smtClean="0"/>
              <a:pPr/>
              <a:t>10</a:t>
            </a:fld>
            <a:endParaRPr lang="en-US" dirty="0"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A9BB88D-D829-4866-B68B-47944E4EFA6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E15524-3771-4D9C-A7D3-5F4CD0219D22}"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93153E-50F5-4EF1-AB38-5F496D0D278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6E21285-0AE1-422F-833D-99C465D8018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27C10C6-4267-466B-9611-7655744F9AD2}"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3F10468-152F-4F92-BBD5-057F1A0D78F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110BC7B-86CE-43BD-9949-4FE2B9A5CBB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1B88EF9F-F8F3-48D0-A567-FFB47595C42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449C7BA-01E6-47CA-9363-BD32A14CE881}"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16D25950-8986-475F-98A2-B622F2F7364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A9935A9-978A-4768-B24E-2C3C71E2B83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CF0E0B1-5982-4DC8-B105-C817B70DCE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97C4F7B-9E05-4BED-9189-E4B93B0C9E3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Enlightenment Historical Thinkers – Quiz </a:t>
            </a:r>
            <a:r>
              <a:rPr lang="en-US" smtClean="0"/>
              <a:t>with Answers</a:t>
            </a:r>
            <a:endParaRPr lang="en-US" dirty="0"/>
          </a:p>
        </p:txBody>
      </p:sp>
      <p:sp>
        <p:nvSpPr>
          <p:cNvPr id="5" name="Subtitle 4"/>
          <p:cNvSpPr>
            <a:spLocks noGrp="1"/>
          </p:cNvSpPr>
          <p:nvPr>
            <p:ph type="subTitle" idx="1"/>
          </p:nvPr>
        </p:nvSpPr>
        <p:spPr/>
        <p:txBody>
          <a:bodyPr/>
          <a:lstStyle/>
          <a:p>
            <a:endParaRPr lang="en-US" dirty="0"/>
          </a:p>
        </p:txBody>
      </p:sp>
      <p:pic>
        <p:nvPicPr>
          <p:cNvPr id="1026" name="Picture 2" descr="http://www.writingforyourwealth.com/wp-content/uploads/2008/12/thinking-man-statue.jpg"/>
          <p:cNvPicPr>
            <a:picLocks noChangeAspect="1" noChangeArrowheads="1"/>
          </p:cNvPicPr>
          <p:nvPr/>
        </p:nvPicPr>
        <p:blipFill>
          <a:blip r:embed="rId2" cstate="print"/>
          <a:srcRect/>
          <a:stretch>
            <a:fillRect/>
          </a:stretch>
        </p:blipFill>
        <p:spPr bwMode="auto">
          <a:xfrm>
            <a:off x="152400" y="3733367"/>
            <a:ext cx="2381250" cy="3076575"/>
          </a:xfrm>
          <a:prstGeom prst="ellipse">
            <a:avLst/>
          </a:prstGeom>
          <a:noFill/>
          <a:ln>
            <a:solidFill>
              <a:srgbClr val="0070C0"/>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914400"/>
            <a:ext cx="7543800" cy="5105400"/>
          </a:xfrm>
        </p:spPr>
        <p:txBody>
          <a:bodyPr/>
          <a:lstStyle/>
          <a:p>
            <a:pPr eaLnBrk="1" hangingPunct="1"/>
            <a:r>
              <a:rPr lang="en-US" sz="3200" dirty="0" smtClean="0"/>
              <a:t>5. “Whenever (the preservation of life, liberty, and property for which power is given to rulers by a commonwealth) is manifestly neglected or opposed, the trust must necessarily be forfeited and then(returned) into the hands of those that gave, who may place it anew where they think best for their safety and security.”</a:t>
            </a:r>
            <a:br>
              <a:rPr lang="en-US" sz="3200" dirty="0" smtClean="0"/>
            </a:br>
            <a:r>
              <a:rPr lang="en-US" sz="3200" dirty="0" smtClean="0"/>
              <a:t/>
            </a:r>
            <a:br>
              <a:rPr lang="en-US" sz="3200" dirty="0" smtClean="0"/>
            </a:br>
            <a:r>
              <a:rPr lang="en-US" sz="3200" dirty="0" smtClean="0"/>
              <a:t>Two Treatises of Government</a:t>
            </a:r>
          </a:p>
        </p:txBody>
      </p:sp>
      <p:sp>
        <p:nvSpPr>
          <p:cNvPr id="10243" name="Rectangle 3"/>
          <p:cNvSpPr>
            <a:spLocks noGrp="1" noChangeArrowheads="1"/>
          </p:cNvSpPr>
          <p:nvPr>
            <p:ph type="body" idx="1"/>
          </p:nvPr>
        </p:nvSpPr>
        <p:spPr>
          <a:xfrm>
            <a:off x="0" y="6705600"/>
            <a:ext cx="8229600" cy="1752600"/>
          </a:xfrm>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p:nvPr>
        </p:nvSpPr>
        <p:spPr/>
        <p:txBody>
          <a:bodyPr/>
          <a:lstStyle/>
          <a:p>
            <a:pPr eaLnBrk="1" hangingPunct="1"/>
            <a:r>
              <a:rPr lang="en-US" dirty="0" smtClean="0"/>
              <a:t>John Locke</a:t>
            </a:r>
          </a:p>
        </p:txBody>
      </p:sp>
      <p:pic>
        <p:nvPicPr>
          <p:cNvPr id="11267" name="Picture 5" descr="http://famousquoteshomepage.com/Images/John_Locke_English_Philosopher_Doctor_Political_Writer.png"/>
          <p:cNvPicPr>
            <a:picLocks noChangeAspect="1" noChangeArrowheads="1"/>
          </p:cNvPicPr>
          <p:nvPr/>
        </p:nvPicPr>
        <p:blipFill>
          <a:blip r:embed="rId3" cstate="print"/>
          <a:srcRect/>
          <a:stretch>
            <a:fillRect/>
          </a:stretch>
        </p:blipFill>
        <p:spPr bwMode="auto">
          <a:xfrm>
            <a:off x="2743200" y="1219200"/>
            <a:ext cx="4429125" cy="525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457200"/>
            <a:ext cx="8229600" cy="2514600"/>
          </a:xfrm>
        </p:spPr>
        <p:txBody>
          <a:bodyPr/>
          <a:lstStyle/>
          <a:p>
            <a:pPr eaLnBrk="1" hangingPunct="1"/>
            <a:r>
              <a:rPr lang="en-US" dirty="0"/>
              <a:t>6</a:t>
            </a:r>
            <a:r>
              <a:rPr lang="en-US" dirty="0" smtClean="0"/>
              <a:t>. “Man was born free, and everywhere he is in chains.”</a:t>
            </a:r>
          </a:p>
        </p:txBody>
      </p:sp>
      <p:sp>
        <p:nvSpPr>
          <p:cNvPr id="29699" name="Rectangle 3"/>
          <p:cNvSpPr>
            <a:spLocks noGrp="1" noChangeArrowheads="1"/>
          </p:cNvSpPr>
          <p:nvPr>
            <p:ph type="body" idx="1"/>
          </p:nvPr>
        </p:nvSpPr>
        <p:spPr>
          <a:xfrm>
            <a:off x="457200" y="3733800"/>
            <a:ext cx="8229600" cy="2392363"/>
          </a:xfrm>
        </p:spPr>
        <p:txBody>
          <a:bodyPr/>
          <a:lstStyle/>
          <a:p>
            <a:pPr eaLnBrk="1" hangingPunct="1">
              <a:buFontTx/>
              <a:buNone/>
            </a:pPr>
            <a:r>
              <a:rPr lang="en-US" dirty="0" smtClean="0"/>
              <a:t>              The Social Contract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fade">
                                      <p:cBhvr>
                                        <p:cTn id="7" dur="1000"/>
                                        <p:tgtEl>
                                          <p:spTgt spid="29699">
                                            <p:txEl>
                                              <p:pRg st="0" end="0"/>
                                            </p:txEl>
                                          </p:spTgt>
                                        </p:tgtEl>
                                      </p:cBhvr>
                                    </p:animEffect>
                                    <p:anim calcmode="lin" valueType="num">
                                      <p:cBhvr>
                                        <p:cTn id="8"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p:nvPr>
        </p:nvSpPr>
        <p:spPr/>
        <p:txBody>
          <a:bodyPr/>
          <a:lstStyle/>
          <a:p>
            <a:pPr>
              <a:buFontTx/>
              <a:buNone/>
            </a:pPr>
            <a:r>
              <a:rPr lang="en-US" dirty="0" smtClean="0"/>
              <a:t>Jean-Jacques Rousseau</a:t>
            </a:r>
          </a:p>
        </p:txBody>
      </p:sp>
      <p:pic>
        <p:nvPicPr>
          <p:cNvPr id="13315" name="Picture 5" descr="http://www.crawfordsworld.com/rob/apcg/apcgimages/rousseau.jpg"/>
          <p:cNvPicPr>
            <a:picLocks noChangeAspect="1" noChangeArrowheads="1"/>
          </p:cNvPicPr>
          <p:nvPr/>
        </p:nvPicPr>
        <p:blipFill>
          <a:blip r:embed="rId3" cstate="print"/>
          <a:srcRect/>
          <a:stretch>
            <a:fillRect/>
          </a:stretch>
        </p:blipFill>
        <p:spPr bwMode="auto">
          <a:xfrm>
            <a:off x="3657600" y="1752600"/>
            <a:ext cx="3333750" cy="4238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3001962"/>
          </a:xfrm>
        </p:spPr>
        <p:txBody>
          <a:bodyPr/>
          <a:lstStyle/>
          <a:p>
            <a:pPr eaLnBrk="1" hangingPunct="1"/>
            <a:r>
              <a:rPr lang="en-US" sz="3600" dirty="0" smtClean="0"/>
              <a:t>7. “(It is ) not merely unnecessary for a king to be a philosopher, but even a disadvantage. Rather a king should take advantage of true philosophers. Then he would fill his reign with good deeds, not with good words.”</a:t>
            </a:r>
          </a:p>
        </p:txBody>
      </p:sp>
      <p:sp>
        <p:nvSpPr>
          <p:cNvPr id="33795" name="Rectangle 3"/>
          <p:cNvSpPr>
            <a:spLocks noGrp="1" noChangeArrowheads="1"/>
          </p:cNvSpPr>
          <p:nvPr>
            <p:ph type="body" idx="1"/>
          </p:nvPr>
        </p:nvSpPr>
        <p:spPr>
          <a:xfrm>
            <a:off x="457200" y="4419600"/>
            <a:ext cx="8229600" cy="1706563"/>
          </a:xfrm>
        </p:spPr>
        <p:txBody>
          <a:bodyPr/>
          <a:lstStyle/>
          <a:p>
            <a:pPr eaLnBrk="1" hangingPunct="1">
              <a:buFontTx/>
              <a:buNone/>
            </a:pPr>
            <a:r>
              <a:rPr lang="en-US" dirty="0" smtClean="0"/>
              <a:t>                            Politics</a:t>
            </a:r>
          </a:p>
          <a:p>
            <a:pPr eaLnBrk="1" hangingPunct="1">
              <a:buFontTx/>
              <a:buNone/>
            </a:pPr>
            <a:r>
              <a:rPr lang="en-US" dirty="0" smtClean="0"/>
              <a:t>                          On Kingship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fade">
                                      <p:cBhvr>
                                        <p:cTn id="7" dur="1000"/>
                                        <p:tgtEl>
                                          <p:spTgt spid="33795">
                                            <p:txEl>
                                              <p:pRg st="0" end="0"/>
                                            </p:txEl>
                                          </p:spTgt>
                                        </p:tgtEl>
                                      </p:cBhvr>
                                    </p:animEffect>
                                    <p:anim calcmode="lin" valueType="num">
                                      <p:cBhvr>
                                        <p:cTn id="8" dur="10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37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795">
                                            <p:txEl>
                                              <p:pRg st="1" end="1"/>
                                            </p:txEl>
                                          </p:spTgt>
                                        </p:tgtEl>
                                        <p:attrNameLst>
                                          <p:attrName>style.visibility</p:attrName>
                                        </p:attrNameLst>
                                      </p:cBhvr>
                                      <p:to>
                                        <p:strVal val="visible"/>
                                      </p:to>
                                    </p:set>
                                    <p:animEffect transition="in" filter="fade">
                                      <p:cBhvr>
                                        <p:cTn id="14" dur="1000"/>
                                        <p:tgtEl>
                                          <p:spTgt spid="33795">
                                            <p:txEl>
                                              <p:pRg st="1" end="1"/>
                                            </p:txEl>
                                          </p:spTgt>
                                        </p:tgtEl>
                                      </p:cBhvr>
                                    </p:animEffect>
                                    <p:anim calcmode="lin" valueType="num">
                                      <p:cBhvr>
                                        <p:cTn id="15" dur="10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379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p:nvPr>
        </p:nvSpPr>
        <p:spPr/>
        <p:txBody>
          <a:bodyPr/>
          <a:lstStyle/>
          <a:p>
            <a:pPr>
              <a:buFontTx/>
              <a:buNone/>
            </a:pPr>
            <a:r>
              <a:rPr lang="en-US" dirty="0" smtClean="0"/>
              <a:t>Aristotle</a:t>
            </a:r>
          </a:p>
        </p:txBody>
      </p:sp>
      <p:pic>
        <p:nvPicPr>
          <p:cNvPr id="15363" name="Picture 5" descr="http://mrsvesseymathematicians.wikispaces.com/file/view/aristotle_stone.jpg/122672537/aristotle_stone.jpg"/>
          <p:cNvPicPr>
            <a:picLocks noChangeAspect="1" noChangeArrowheads="1"/>
          </p:cNvPicPr>
          <p:nvPr/>
        </p:nvPicPr>
        <p:blipFill>
          <a:blip r:embed="rId3" cstate="print"/>
          <a:srcRect/>
          <a:stretch>
            <a:fillRect/>
          </a:stretch>
        </p:blipFill>
        <p:spPr bwMode="auto">
          <a:xfrm>
            <a:off x="3505200" y="1752600"/>
            <a:ext cx="357187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4638"/>
            <a:ext cx="8229600" cy="4678362"/>
          </a:xfrm>
        </p:spPr>
        <p:txBody>
          <a:bodyPr/>
          <a:lstStyle/>
          <a:p>
            <a:pPr eaLnBrk="1" hangingPunct="1"/>
            <a:r>
              <a:rPr lang="en-US" sz="3600" dirty="0" smtClean="0"/>
              <a:t>8.“For above all earthly treasure I esteem my people's love …I shall be judged by a (God)… to whose Judgment..I do appeal that never a thought was cherished in my heart that tended not to my people’s good.</a:t>
            </a:r>
          </a:p>
        </p:txBody>
      </p:sp>
      <p:sp>
        <p:nvSpPr>
          <p:cNvPr id="16387" name="Rectangle 3"/>
          <p:cNvSpPr>
            <a:spLocks noGrp="1" noChangeArrowheads="1"/>
          </p:cNvSpPr>
          <p:nvPr>
            <p:ph type="body" idx="1"/>
          </p:nvPr>
        </p:nvSpPr>
        <p:spPr>
          <a:xfrm>
            <a:off x="457200" y="3733800"/>
            <a:ext cx="8229600" cy="2392363"/>
          </a:xfrm>
        </p:spPr>
        <p:txBody>
          <a:bodyPr/>
          <a:lstStyle/>
          <a:p>
            <a:pPr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Grp="1" noChangeArrowheads="1"/>
          </p:cNvSpPr>
          <p:nvPr>
            <p:ph/>
          </p:nvPr>
        </p:nvSpPr>
        <p:spPr/>
        <p:txBody>
          <a:bodyPr/>
          <a:lstStyle/>
          <a:p>
            <a:pPr eaLnBrk="1" hangingPunct="1">
              <a:buFontTx/>
              <a:buNone/>
            </a:pPr>
            <a:r>
              <a:rPr lang="en-US" dirty="0" smtClean="0"/>
              <a:t>Queen Elizabeth I</a:t>
            </a:r>
          </a:p>
        </p:txBody>
      </p:sp>
      <p:pic>
        <p:nvPicPr>
          <p:cNvPr id="17411" name="Picture 5" descr="http://englishhistory.net/tudor/eliz1-ermine.jpg"/>
          <p:cNvPicPr>
            <a:picLocks noChangeAspect="1" noChangeArrowheads="1"/>
          </p:cNvPicPr>
          <p:nvPr/>
        </p:nvPicPr>
        <p:blipFill>
          <a:blip r:embed="rId3" cstate="print"/>
          <a:srcRect/>
          <a:stretch>
            <a:fillRect/>
          </a:stretch>
        </p:blipFill>
        <p:spPr bwMode="auto">
          <a:xfrm>
            <a:off x="3962400" y="1447800"/>
            <a:ext cx="3810000" cy="455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US" dirty="0" smtClean="0"/>
          </a:p>
        </p:txBody>
      </p:sp>
      <p:sp>
        <p:nvSpPr>
          <p:cNvPr id="18435" name="Content Placeholder 2"/>
          <p:cNvSpPr>
            <a:spLocks noGrp="1"/>
          </p:cNvSpPr>
          <p:nvPr>
            <p:ph idx="1"/>
          </p:nvPr>
        </p:nvSpPr>
        <p:spPr/>
        <p:txBody>
          <a:bodyPr/>
          <a:lstStyle/>
          <a:p>
            <a:r>
              <a:rPr lang="en-US" smtClean="0"/>
              <a:t>9.“unless </a:t>
            </a:r>
            <a:r>
              <a:rPr lang="en-US" dirty="0" smtClean="0"/>
              <a:t>philosophers are kings, or those now kings and chiefs genuinely philosophize… there is no rest from ills for cities …nor, I think for human kind.”</a:t>
            </a:r>
          </a:p>
          <a:p>
            <a:endParaRPr lang="en-US" dirty="0" smtClean="0"/>
          </a:p>
          <a:p>
            <a:pPr>
              <a:buFontTx/>
              <a:buNone/>
            </a:pPr>
            <a:r>
              <a:rPr lang="en-US" dirty="0" smtClean="0"/>
              <a:t>				Republic</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p:nvPr>
        </p:nvSpPr>
        <p:spPr/>
        <p:txBody>
          <a:bodyPr/>
          <a:lstStyle/>
          <a:p>
            <a:pPr>
              <a:buFontTx/>
              <a:buNone/>
            </a:pPr>
            <a:r>
              <a:rPr lang="en-US" dirty="0" smtClean="0"/>
              <a:t>Plato</a:t>
            </a:r>
          </a:p>
        </p:txBody>
      </p:sp>
      <p:pic>
        <p:nvPicPr>
          <p:cNvPr id="19459" name="Picture 5" descr="http://antimatterradio.com/wp-content/uploads/2010/02/plato.jpg"/>
          <p:cNvPicPr>
            <a:picLocks noChangeAspect="1" noChangeArrowheads="1"/>
          </p:cNvPicPr>
          <p:nvPr/>
        </p:nvPicPr>
        <p:blipFill>
          <a:blip r:embed="rId3" cstate="print"/>
          <a:srcRect/>
          <a:stretch>
            <a:fillRect/>
          </a:stretch>
        </p:blipFill>
        <p:spPr bwMode="auto">
          <a:xfrm>
            <a:off x="3429000" y="990600"/>
            <a:ext cx="4619625"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11"/>
          <p:cNvSpPr>
            <a:spLocks noGrp="1" noChangeArrowheads="1"/>
          </p:cNvSpPr>
          <p:nvPr>
            <p:ph type="ctrTitle"/>
          </p:nvPr>
        </p:nvSpPr>
        <p:spPr>
          <a:xfrm>
            <a:off x="609600" y="1219200"/>
            <a:ext cx="7848600" cy="2381250"/>
          </a:xfrm>
        </p:spPr>
        <p:txBody>
          <a:bodyPr/>
          <a:lstStyle/>
          <a:p>
            <a:pPr eaLnBrk="1" hangingPunct="1"/>
            <a:r>
              <a:rPr lang="en-US" sz="4000" dirty="0" smtClean="0"/>
              <a:t>1. “If men are not naturally in a state of war, why do they always carry arms and why do they have keys to lock their doors?”</a:t>
            </a:r>
          </a:p>
        </p:txBody>
      </p:sp>
      <p:sp>
        <p:nvSpPr>
          <p:cNvPr id="2060" name="Rectangle 12"/>
          <p:cNvSpPr>
            <a:spLocks noGrp="1" noChangeArrowheads="1"/>
          </p:cNvSpPr>
          <p:nvPr>
            <p:ph type="subTitle" idx="1"/>
          </p:nvPr>
        </p:nvSpPr>
        <p:spPr/>
        <p:txBody>
          <a:bodyPr/>
          <a:lstStyle/>
          <a:p>
            <a:pPr eaLnBrk="1" hangingPunct="1"/>
            <a:r>
              <a:rPr lang="en-US" dirty="0" smtClean="0"/>
              <a:t>Wrote </a:t>
            </a:r>
            <a:r>
              <a:rPr lang="en-US" i="1" dirty="0" smtClean="0"/>
              <a:t>Leviathan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060">
                                            <p:txEl>
                                              <p:pRg st="0" end="0"/>
                                            </p:txEl>
                                          </p:spTgt>
                                        </p:tgtEl>
                                        <p:attrNameLst>
                                          <p:attrName>style.visibility</p:attrName>
                                        </p:attrNameLst>
                                      </p:cBhvr>
                                      <p:to>
                                        <p:strVal val="visible"/>
                                      </p:to>
                                    </p:set>
                                    <p:animEffect transition="in" filter="fade">
                                      <p:cBhvr>
                                        <p:cTn id="7" dur="1000"/>
                                        <p:tgtEl>
                                          <p:spTgt spid="2060">
                                            <p:txEl>
                                              <p:pRg st="0" end="0"/>
                                            </p:txEl>
                                          </p:spTgt>
                                        </p:tgtEl>
                                      </p:cBhvr>
                                    </p:animEffect>
                                    <p:anim calcmode="lin" valueType="num">
                                      <p:cBhvr>
                                        <p:cTn id="8" dur="1000" fill="hold"/>
                                        <p:tgtEl>
                                          <p:spTgt spid="206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06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p:nvPr>
        </p:nvSpPr>
        <p:spPr/>
        <p:txBody>
          <a:bodyPr/>
          <a:lstStyle/>
          <a:p>
            <a:pPr eaLnBrk="1" hangingPunct="1">
              <a:buFontTx/>
              <a:buNone/>
            </a:pPr>
            <a:r>
              <a:rPr lang="en-US" dirty="0" smtClean="0"/>
              <a:t>Thomas Hobbes</a:t>
            </a:r>
          </a:p>
        </p:txBody>
      </p:sp>
      <p:pic>
        <p:nvPicPr>
          <p:cNvPr id="3075" name="Picture 9" descr="http://faculty.cua.edu/pennington/FrankfurtIusLex2007/thomas_hobbes.jpg"/>
          <p:cNvPicPr>
            <a:picLocks noChangeAspect="1" noChangeArrowheads="1"/>
          </p:cNvPicPr>
          <p:nvPr/>
        </p:nvPicPr>
        <p:blipFill>
          <a:blip r:embed="rId3" cstate="print"/>
          <a:srcRect/>
          <a:stretch>
            <a:fillRect/>
          </a:stretch>
        </p:blipFill>
        <p:spPr bwMode="auto">
          <a:xfrm>
            <a:off x="3810000" y="1676400"/>
            <a:ext cx="3514725"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685800"/>
            <a:ext cx="8229600" cy="1600200"/>
          </a:xfrm>
        </p:spPr>
        <p:txBody>
          <a:bodyPr/>
          <a:lstStyle/>
          <a:p>
            <a:pPr eaLnBrk="1" hangingPunct="1"/>
            <a:r>
              <a:rPr lang="en-US" dirty="0" smtClean="0"/>
              <a:t>2.“I am the state (government)”</a:t>
            </a:r>
          </a:p>
        </p:txBody>
      </p:sp>
      <p:sp>
        <p:nvSpPr>
          <p:cNvPr id="12291" name="Rectangle 3"/>
          <p:cNvSpPr>
            <a:spLocks noGrp="1" noChangeArrowheads="1"/>
          </p:cNvSpPr>
          <p:nvPr>
            <p:ph type="body" idx="1"/>
          </p:nvPr>
        </p:nvSpPr>
        <p:spPr>
          <a:xfrm>
            <a:off x="457200" y="2971800"/>
            <a:ext cx="8229600" cy="3154363"/>
          </a:xfrm>
        </p:spPr>
        <p:txBody>
          <a:bodyPr/>
          <a:lstStyle/>
          <a:p>
            <a:pPr eaLnBrk="1" hangingPunct="1">
              <a:buFontTx/>
              <a:buNone/>
            </a:pPr>
            <a:r>
              <a:rPr lang="en-US" dirty="0" smtClean="0"/>
              <a:t>He came to be called the “Sun King” because it seemed his power and influence radiated from Versailles out to the entire world.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1000"/>
                                        <p:tgtEl>
                                          <p:spTgt spid="12291">
                                            <p:txEl>
                                              <p:pRg st="0" end="0"/>
                                            </p:txEl>
                                          </p:spTgt>
                                        </p:tgtEl>
                                      </p:cBhvr>
                                    </p:animEffect>
                                    <p:anim calcmode="lin" valueType="num">
                                      <p:cBhvr>
                                        <p:cTn id="8" dur="10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29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p:nvPr>
        </p:nvSpPr>
        <p:spPr/>
        <p:txBody>
          <a:bodyPr/>
          <a:lstStyle/>
          <a:p>
            <a:pPr eaLnBrk="1" hangingPunct="1">
              <a:buFontTx/>
              <a:buNone/>
            </a:pPr>
            <a:r>
              <a:rPr lang="en-US" dirty="0" smtClean="0"/>
              <a:t>King Louis XIV</a:t>
            </a:r>
          </a:p>
        </p:txBody>
      </p:sp>
      <p:pic>
        <p:nvPicPr>
          <p:cNvPr id="5123" name="Picture 5" descr="http://www.worldatlas.com/webimage/countrys/europe/aaposter/nllouisxiv.gif"/>
          <p:cNvPicPr>
            <a:picLocks noChangeAspect="1" noChangeArrowheads="1"/>
          </p:cNvPicPr>
          <p:nvPr/>
        </p:nvPicPr>
        <p:blipFill>
          <a:blip r:embed="rId3" cstate="print"/>
          <a:srcRect/>
          <a:stretch>
            <a:fillRect/>
          </a:stretch>
        </p:blipFill>
        <p:spPr bwMode="auto">
          <a:xfrm>
            <a:off x="3352800" y="1981200"/>
            <a:ext cx="2933700" cy="3524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3400" y="2620963"/>
            <a:ext cx="7315200" cy="274637"/>
          </a:xfrm>
        </p:spPr>
        <p:txBody>
          <a:bodyPr/>
          <a:lstStyle/>
          <a:p>
            <a:pPr eaLnBrk="1" hangingPunct="1"/>
            <a:r>
              <a:rPr lang="en-US" sz="4000" dirty="0" smtClean="0"/>
              <a:t>3. “Society will not be whole until the last king is strangled with the guts of the last priest”</a:t>
            </a:r>
          </a:p>
        </p:txBody>
      </p:sp>
      <p:sp>
        <p:nvSpPr>
          <p:cNvPr id="17411" name="Rectangle 3"/>
          <p:cNvSpPr>
            <a:spLocks noGrp="1" noChangeArrowheads="1"/>
          </p:cNvSpPr>
          <p:nvPr>
            <p:ph type="body" idx="1"/>
          </p:nvPr>
        </p:nvSpPr>
        <p:spPr>
          <a:xfrm>
            <a:off x="609600" y="4267200"/>
            <a:ext cx="8229600" cy="1752600"/>
          </a:xfrm>
        </p:spPr>
        <p:txBody>
          <a:bodyPr/>
          <a:lstStyle/>
          <a:p>
            <a:pPr eaLnBrk="1" hangingPunct="1">
              <a:buFontTx/>
              <a:buNone/>
            </a:pPr>
            <a:r>
              <a:rPr lang="en-US" dirty="0" smtClean="0"/>
              <a:t>Vindication of the Rights of Women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p:nvPr>
        </p:nvSpPr>
        <p:spPr/>
        <p:txBody>
          <a:bodyPr/>
          <a:lstStyle/>
          <a:p>
            <a:pPr eaLnBrk="1" hangingPunct="1">
              <a:buFontTx/>
              <a:buNone/>
            </a:pPr>
            <a:r>
              <a:rPr lang="en-US" dirty="0" smtClean="0"/>
              <a:t>Mary Wollstonecraft</a:t>
            </a:r>
          </a:p>
        </p:txBody>
      </p:sp>
      <p:pic>
        <p:nvPicPr>
          <p:cNvPr id="7171" name="Picture 5" descr="http://legacy.www.nypl.org/research/chss/victoria/images/full/ps_cps_cd6_081.jpg"/>
          <p:cNvPicPr>
            <a:picLocks noChangeAspect="1" noChangeArrowheads="1"/>
          </p:cNvPicPr>
          <p:nvPr/>
        </p:nvPicPr>
        <p:blipFill>
          <a:blip r:embed="rId3" cstate="print"/>
          <a:srcRect/>
          <a:stretch>
            <a:fillRect/>
          </a:stretch>
        </p:blipFill>
        <p:spPr bwMode="auto">
          <a:xfrm>
            <a:off x="3505200" y="1143000"/>
            <a:ext cx="441960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274638"/>
            <a:ext cx="8382000" cy="2773362"/>
          </a:xfrm>
        </p:spPr>
        <p:txBody>
          <a:bodyPr/>
          <a:lstStyle/>
          <a:p>
            <a:pPr eaLnBrk="1" hangingPunct="1"/>
            <a:r>
              <a:rPr lang="en-US" dirty="0" smtClean="0"/>
              <a:t>4. “When the (Lawmaking) and Law-enforcing powers are united in the same person…there can be no liberty.”</a:t>
            </a:r>
          </a:p>
        </p:txBody>
      </p:sp>
      <p:sp>
        <p:nvSpPr>
          <p:cNvPr id="19459" name="Rectangle 3"/>
          <p:cNvSpPr>
            <a:spLocks noGrp="1" noChangeArrowheads="1"/>
          </p:cNvSpPr>
          <p:nvPr>
            <p:ph type="body" idx="1"/>
          </p:nvPr>
        </p:nvSpPr>
        <p:spPr>
          <a:xfrm>
            <a:off x="533400" y="3657600"/>
            <a:ext cx="8153400" cy="2468563"/>
          </a:xfrm>
        </p:spPr>
        <p:txBody>
          <a:bodyPr/>
          <a:lstStyle/>
          <a:p>
            <a:pPr eaLnBrk="1" hangingPunct="1">
              <a:buFontTx/>
              <a:buNone/>
            </a:pPr>
            <a:r>
              <a:rPr lang="en-US" dirty="0" smtClean="0"/>
              <a:t>Persian Letters</a:t>
            </a:r>
          </a:p>
          <a:p>
            <a:pPr eaLnBrk="1" hangingPunct="1">
              <a:buFontTx/>
              <a:buNone/>
            </a:pPr>
            <a:r>
              <a:rPr lang="en-US" dirty="0" smtClean="0"/>
              <a:t>On the Spirit of the Laws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1000"/>
                                        <p:tgtEl>
                                          <p:spTgt spid="19459">
                                            <p:txEl>
                                              <p:pRg st="0" end="0"/>
                                            </p:txEl>
                                          </p:spTgt>
                                        </p:tgtEl>
                                      </p:cBhvr>
                                    </p:animEffect>
                                    <p:anim calcmode="lin" valueType="num">
                                      <p:cBhvr>
                                        <p:cTn id="8" dur="10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1000"/>
                                        <p:tgtEl>
                                          <p:spTgt spid="19459">
                                            <p:txEl>
                                              <p:pRg st="1" end="1"/>
                                            </p:txEl>
                                          </p:spTgt>
                                        </p:tgtEl>
                                      </p:cBhvr>
                                    </p:animEffect>
                                    <p:anim calcmode="lin" valueType="num">
                                      <p:cBhvr>
                                        <p:cTn id="15" dur="10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p:nvPr>
        </p:nvSpPr>
        <p:spPr/>
        <p:txBody>
          <a:bodyPr/>
          <a:lstStyle/>
          <a:p>
            <a:r>
              <a:rPr lang="en-US" dirty="0" smtClean="0"/>
              <a:t>Baron de Montesquieu</a:t>
            </a:r>
          </a:p>
        </p:txBody>
      </p:sp>
      <p:pic>
        <p:nvPicPr>
          <p:cNvPr id="9219" name="Picture 7" descr="http://www.rationalatheist.com/assets/biopics/baron.png"/>
          <p:cNvPicPr>
            <a:picLocks noChangeAspect="1" noChangeArrowheads="1"/>
          </p:cNvPicPr>
          <p:nvPr/>
        </p:nvPicPr>
        <p:blipFill>
          <a:blip r:embed="rId3" cstate="print"/>
          <a:srcRect/>
          <a:stretch>
            <a:fillRect/>
          </a:stretch>
        </p:blipFill>
        <p:spPr bwMode="auto">
          <a:xfrm>
            <a:off x="2971800" y="1371600"/>
            <a:ext cx="358140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1706</TotalTime>
  <Words>382</Words>
  <Application>Microsoft Office PowerPoint</Application>
  <PresentationFormat>On-screen Show (4:3)</PresentationFormat>
  <Paragraphs>46</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Enlightenment Historical Thinkers – Quiz with Answers</vt:lpstr>
      <vt:lpstr>1. “If men are not naturally in a state of war, why do they always carry arms and why do they have keys to lock their doors?”</vt:lpstr>
      <vt:lpstr>PowerPoint Presentation</vt:lpstr>
      <vt:lpstr>2.“I am the state (government)”</vt:lpstr>
      <vt:lpstr>PowerPoint Presentation</vt:lpstr>
      <vt:lpstr>3. “Society will not be whole until the last king is strangled with the guts of the last priest”</vt:lpstr>
      <vt:lpstr>PowerPoint Presentation</vt:lpstr>
      <vt:lpstr>4. “When the (Lawmaking) and Law-enforcing powers are united in the same person…there can be no liberty.”</vt:lpstr>
      <vt:lpstr>PowerPoint Presentation</vt:lpstr>
      <vt:lpstr>5. “Whenever (the preservation of life, liberty, and property for which power is given to rulers by a commonwealth) is manifestly neglected or opposed, the trust must necessarily be forfeited and then(returned) into the hands of those that gave, who may place it anew where they think best for their safety and security.”  Two Treatises of Government</vt:lpstr>
      <vt:lpstr>PowerPoint Presentation</vt:lpstr>
      <vt:lpstr>6. “Man was born free, and everywhere he is in chains.”</vt:lpstr>
      <vt:lpstr>PowerPoint Presentation</vt:lpstr>
      <vt:lpstr>7. “(It is ) not merely unnecessary for a king to be a philosopher, but even a disadvantage. Rather a king should take advantage of true philosophers. Then he would fill his reign with good deeds, not with good words.”</vt:lpstr>
      <vt:lpstr>PowerPoint Presentation</vt:lpstr>
      <vt:lpstr>8.“For above all earthly treasure I esteem my people's love …I shall be judged by a (God)… to whose Judgment..I do appeal that never a thought was cherished in my heart that tended not to my people’s good.</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men are not naturally in a state of war, why do they always carry arms and why do they have keys to lock their doors?”</dc:title>
  <dc:creator>Marilyn</dc:creator>
  <cp:lastModifiedBy>Windows User</cp:lastModifiedBy>
  <cp:revision>33</cp:revision>
  <dcterms:created xsi:type="dcterms:W3CDTF">2007-08-31T04:56:00Z</dcterms:created>
  <dcterms:modified xsi:type="dcterms:W3CDTF">2018-08-27T15:21:02Z</dcterms:modified>
</cp:coreProperties>
</file>